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8" r:id="rId2"/>
    <p:sldId id="259" r:id="rId3"/>
    <p:sldId id="273" r:id="rId4"/>
    <p:sldId id="274" r:id="rId5"/>
    <p:sldId id="260" r:id="rId6"/>
    <p:sldId id="275" r:id="rId7"/>
    <p:sldId id="276" r:id="rId8"/>
    <p:sldId id="277" r:id="rId9"/>
    <p:sldId id="278" r:id="rId10"/>
    <p:sldId id="279"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85696" autoAdjust="0"/>
  </p:normalViewPr>
  <p:slideViewPr>
    <p:cSldViewPr snapToGrid="0">
      <p:cViewPr varScale="1">
        <p:scale>
          <a:sx n="60" d="100"/>
          <a:sy n="60" d="100"/>
        </p:scale>
        <p:origin x="7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5C20BB3-3CCB-4FE5-991B-82F6BCB48AF3}" type="datetimeFigureOut">
              <a:rPr lang="en-US" smtClean="0"/>
              <a:t>8/8/2025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2074664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a:t>
            </a:fld>
            <a:endParaRPr lang="en-US"/>
          </a:p>
        </p:txBody>
      </p:sp>
    </p:spTree>
    <p:extLst>
      <p:ext uri="{BB962C8B-B14F-4D97-AF65-F5344CB8AC3E}">
        <p14:creationId xmlns:p14="http://schemas.microsoft.com/office/powerpoint/2010/main" val="1851293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8/8/2025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736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3811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8762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970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4970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0499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9307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48144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6611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8/8/2025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452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8/8/2025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7316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5F9E98A-4FF4-43D6-9C48-6DF0E7F2D2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D207A636-DC99-4588-80C4-9E069B97C3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p:cNvSpPr>
            <a:spLocks noGrp="1"/>
          </p:cNvSpPr>
          <p:nvPr>
            <p:ph type="ctrTitle"/>
          </p:nvPr>
        </p:nvSpPr>
        <p:spPr>
          <a:xfrm>
            <a:off x="960933" y="960241"/>
            <a:ext cx="6849699" cy="4203872"/>
          </a:xfrm>
        </p:spPr>
        <p:txBody>
          <a:bodyPr anchor="ctr">
            <a:normAutofit/>
          </a:bodyPr>
          <a:lstStyle/>
          <a:p>
            <a:pPr algn="r"/>
            <a:r>
              <a:rPr lang="en-US" sz="5400" dirty="0"/>
              <a:t>Performance appraisal</a:t>
            </a:r>
          </a:p>
        </p:txBody>
      </p:sp>
      <p:sp>
        <p:nvSpPr>
          <p:cNvPr id="3" name="Content Placeholder 2"/>
          <p:cNvSpPr>
            <a:spLocks noGrp="1"/>
          </p:cNvSpPr>
          <p:nvPr>
            <p:ph type="subTitle" idx="1"/>
          </p:nvPr>
        </p:nvSpPr>
        <p:spPr>
          <a:xfrm>
            <a:off x="8453071" y="964028"/>
            <a:ext cx="2770873" cy="4196299"/>
          </a:xfrm>
        </p:spPr>
        <p:txBody>
          <a:bodyPr anchor="ctr">
            <a:normAutofit/>
          </a:bodyPr>
          <a:lstStyle/>
          <a:p>
            <a:r>
              <a:rPr lang="en-US" dirty="0"/>
              <a:t>A tool for improvement</a:t>
            </a:r>
          </a:p>
          <a:p>
            <a:endParaRPr lang="en-US" dirty="0"/>
          </a:p>
          <a:p>
            <a:r>
              <a:rPr lang="en-US" dirty="0"/>
              <a:t>CURRENT VERSION ADOPTED BY TB </a:t>
            </a:r>
            <a:r>
              <a:rPr lang="en-US" dirty="0">
                <a:solidFill>
                  <a:srgbClr val="FF0000"/>
                </a:solidFill>
              </a:rPr>
              <a:t>8.12.25</a:t>
            </a:r>
            <a:endParaRPr dirty="0">
              <a:solidFill>
                <a:srgbClr val="FF0000"/>
              </a:solidFill>
            </a:endParaRPr>
          </a:p>
        </p:txBody>
      </p:sp>
      <p:cxnSp>
        <p:nvCxnSpPr>
          <p:cNvPr id="13" name="Straight Connector 12">
            <a:extLst>
              <a:ext uri="{FF2B5EF4-FFF2-40B4-BE49-F238E27FC236}">
                <a16:creationId xmlns:a16="http://schemas.microsoft.com/office/drawing/2014/main" xmlns="" id="{0F2BAA51-3181-4303-929A-FCD9C33F890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8127685" y="1328764"/>
            <a:ext cx="0" cy="3466826"/>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xmlns="" id="{D4ED6A5F-3B06-48C5-850F-8045C4DF69AE}"/>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7" name="Straight Connector 16">
            <a:extLst>
              <a:ext uri="{FF2B5EF4-FFF2-40B4-BE49-F238E27FC236}">
                <a16:creationId xmlns:a16="http://schemas.microsoft.com/office/drawing/2014/main" xmlns="" id="{C9A60B9D-8DAC-4DA9-88DE-9911621A2B9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6197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r>
              <a:rPr lang="en-US" dirty="0"/>
              <a:t>Is that it?</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a:bodyPr>
          <a:lstStyle/>
          <a:p>
            <a:r>
              <a:rPr lang="en-US" dirty="0"/>
              <a:t>No!</a:t>
            </a:r>
          </a:p>
          <a:p>
            <a:r>
              <a:rPr lang="en-US" dirty="0"/>
              <a:t>This is a work in progress.  As you do each performance appraisal, you and your colleagues will suggest ways that fit better with the way work is done in Town Hall. The most important thing is to not lose sight of the overriding objective – to improve service to our residents by improving each individual’s performance.</a:t>
            </a:r>
          </a:p>
        </p:txBody>
      </p:sp>
    </p:spTree>
    <p:extLst>
      <p:ext uri="{BB962C8B-B14F-4D97-AF65-F5344CB8AC3E}">
        <p14:creationId xmlns:p14="http://schemas.microsoft.com/office/powerpoint/2010/main" val="208667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r>
              <a:rPr lang="en-US" dirty="0"/>
              <a:t>Contents</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type="body" idx="1"/>
          </p:nvPr>
        </p:nvSpPr>
        <p:spPr>
          <a:xfrm>
            <a:off x="4924851" y="1600199"/>
            <a:ext cx="6130003" cy="4297680"/>
          </a:xfrm>
        </p:spPr>
        <p:txBody>
          <a:bodyPr anchor="ctr">
            <a:normAutofit/>
          </a:bodyPr>
          <a:lstStyle/>
          <a:p>
            <a:pPr>
              <a:lnSpc>
                <a:spcPct val="110000"/>
              </a:lnSpc>
            </a:pPr>
            <a:r>
              <a:rPr lang="en-US" sz="1400" dirty="0"/>
              <a:t>What is a Performance Appraisal?</a:t>
            </a:r>
          </a:p>
          <a:p>
            <a:pPr>
              <a:lnSpc>
                <a:spcPct val="110000"/>
              </a:lnSpc>
            </a:pPr>
            <a:r>
              <a:rPr lang="en-US" sz="1400" dirty="0"/>
              <a:t>What is our objective in doing performance Appraisals?</a:t>
            </a:r>
          </a:p>
          <a:p>
            <a:pPr>
              <a:lnSpc>
                <a:spcPct val="110000"/>
              </a:lnSpc>
            </a:pPr>
            <a:r>
              <a:rPr lang="en-US" sz="1400" dirty="0"/>
              <a:t>Why are we doing performance appraisals?</a:t>
            </a:r>
          </a:p>
          <a:p>
            <a:pPr>
              <a:lnSpc>
                <a:spcPct val="110000"/>
              </a:lnSpc>
            </a:pPr>
            <a:r>
              <a:rPr lang="en-US" sz="1400" dirty="0"/>
              <a:t>When are they conducted?</a:t>
            </a:r>
          </a:p>
          <a:p>
            <a:pPr>
              <a:lnSpc>
                <a:spcPct val="110000"/>
              </a:lnSpc>
            </a:pPr>
            <a:r>
              <a:rPr lang="en-US" sz="1400" dirty="0"/>
              <a:t>Who is responsible for doing them? </a:t>
            </a:r>
          </a:p>
          <a:p>
            <a:pPr>
              <a:lnSpc>
                <a:spcPct val="110000"/>
              </a:lnSpc>
            </a:pPr>
            <a:r>
              <a:rPr lang="en-US" sz="1400" dirty="0"/>
              <a:t>What does the process look like?</a:t>
            </a:r>
          </a:p>
          <a:p>
            <a:pPr>
              <a:lnSpc>
                <a:spcPct val="110000"/>
              </a:lnSpc>
            </a:pPr>
            <a:r>
              <a:rPr lang="en-US" sz="1400" dirty="0"/>
              <a:t>Things to avoid doing….</a:t>
            </a:r>
          </a:p>
        </p:txBody>
      </p:sp>
    </p:spTree>
    <p:extLst>
      <p:ext uri="{BB962C8B-B14F-4D97-AF65-F5344CB8AC3E}">
        <p14:creationId xmlns:p14="http://schemas.microsoft.com/office/powerpoint/2010/main" val="3609726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pPr>
              <a:lnSpc>
                <a:spcPct val="110000"/>
              </a:lnSpc>
            </a:pPr>
            <a:r>
              <a:rPr lang="en-US" dirty="0"/>
              <a:t>What is a Performance Appraisal?</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a:bodyPr>
          <a:lstStyle/>
          <a:p>
            <a:r>
              <a:rPr lang="en-US" dirty="0">
                <a:solidFill>
                  <a:schemeClr val="tx1">
                    <a:lumMod val="65000"/>
                    <a:lumOff val="35000"/>
                  </a:schemeClr>
                </a:solidFill>
                <a:latin typeface="Segoe UI Semilight" panose="020B0402040204020203" pitchFamily="34" charset="0"/>
                <a:ea typeface="Segoe UI" panose="020B0502040204020203" pitchFamily="34" charset="0"/>
                <a:cs typeface="Segoe UI Semilight" panose="020B0402040204020203" pitchFamily="34" charset="0"/>
              </a:rPr>
              <a:t>A performance appraisal, also referred to as a performance review, performance evaluation, development discussion, or employee appraisal is a method by which the job performance of an employee is documented and evaluated. Performance appraisals are a part of career development and consist of regular reviews of employee performance within organizations.</a:t>
            </a:r>
          </a:p>
          <a:p>
            <a:endParaRPr dirty="0"/>
          </a:p>
        </p:txBody>
      </p:sp>
    </p:spTree>
    <p:extLst>
      <p:ext uri="{BB962C8B-B14F-4D97-AF65-F5344CB8AC3E}">
        <p14:creationId xmlns:p14="http://schemas.microsoft.com/office/powerpoint/2010/main" val="2224177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pPr>
              <a:lnSpc>
                <a:spcPct val="110000"/>
              </a:lnSpc>
            </a:pPr>
            <a:r>
              <a:rPr lang="en-US" dirty="0"/>
              <a:t>What is our objective in doing performance Appraisals?</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a:bodyPr>
          <a:lstStyle/>
          <a:p>
            <a:r>
              <a:rPr lang="en-US" dirty="0"/>
              <a:t>We want to help our staff to do a better job and therefore to better serve our residents.</a:t>
            </a:r>
            <a:endParaRPr dirty="0"/>
          </a:p>
        </p:txBody>
      </p:sp>
    </p:spTree>
    <p:extLst>
      <p:ext uri="{BB962C8B-B14F-4D97-AF65-F5344CB8AC3E}">
        <p14:creationId xmlns:p14="http://schemas.microsoft.com/office/powerpoint/2010/main" val="3143803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r>
              <a:rPr lang="en-US" dirty="0"/>
              <a:t>Why are we doing performance appraisals?</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64656"/>
            <a:ext cx="6130003" cy="6520872"/>
          </a:xfrm>
        </p:spPr>
        <p:txBody>
          <a:bodyPr anchor="ctr">
            <a:normAutofit fontScale="85000" lnSpcReduction="20000"/>
          </a:bodyPr>
          <a:lstStyle/>
          <a:p>
            <a:pPr marL="0" indent="0">
              <a:buNone/>
            </a:pPr>
            <a:r>
              <a:rPr lang="en-US" dirty="0"/>
              <a:t>From Section 13.3.6 of the NYS Local Government Handbook:</a:t>
            </a:r>
          </a:p>
          <a:p>
            <a:r>
              <a:rPr lang="en-US" dirty="0"/>
              <a:t>Every supervisor in a municipal government should conduct a continuous evaluation of an employees’ development and whether they utilize their abilities most effectively. Periodic employee performance appraisal promotes the effective operation of an organization. </a:t>
            </a:r>
          </a:p>
          <a:p>
            <a:r>
              <a:rPr lang="en-US" dirty="0"/>
              <a:t>A performance appraisal system: </a:t>
            </a:r>
          </a:p>
          <a:p>
            <a:pPr lvl="1"/>
            <a:r>
              <a:rPr lang="en-US" dirty="0"/>
              <a:t>informs employees of what is expected of them;</a:t>
            </a:r>
          </a:p>
          <a:p>
            <a:pPr lvl="1"/>
            <a:r>
              <a:rPr lang="en-US" dirty="0"/>
              <a:t>informs employees of how they are performing;</a:t>
            </a:r>
          </a:p>
          <a:p>
            <a:pPr lvl="1"/>
            <a:r>
              <a:rPr lang="en-US" dirty="0"/>
              <a:t>recognizes and rewards good work;</a:t>
            </a:r>
          </a:p>
          <a:p>
            <a:pPr lvl="1"/>
            <a:r>
              <a:rPr lang="en-US" dirty="0"/>
              <a:t>determines employee weaknesses and suggests alternatives for improvement;</a:t>
            </a:r>
          </a:p>
          <a:p>
            <a:pPr lvl="1"/>
            <a:r>
              <a:rPr lang="en-US" dirty="0"/>
              <a:t>identifies employee training needs;</a:t>
            </a:r>
          </a:p>
          <a:p>
            <a:pPr lvl="1"/>
            <a:r>
              <a:rPr lang="en-US" dirty="0"/>
              <a:t>maintains a continuing record of employee performance;</a:t>
            </a:r>
          </a:p>
          <a:p>
            <a:pPr lvl="1"/>
            <a:r>
              <a:rPr lang="en-US" dirty="0"/>
              <a:t>guides promotions, transfers and appropriate placement;</a:t>
            </a:r>
          </a:p>
          <a:p>
            <a:pPr lvl="1"/>
            <a:r>
              <a:rPr lang="en-US" dirty="0"/>
              <a:t>checks the reasonableness of performance standards, the accuracy of job descriptions and classification, and the effectiveness of recruitment procedures.</a:t>
            </a:r>
          </a:p>
          <a:p>
            <a:pPr marL="0" indent="0">
              <a:buNone/>
            </a:pPr>
            <a:r>
              <a:rPr lang="en-US" b="1" u="sng" dirty="0"/>
              <a:t>There is no standard method for performance evaluation. </a:t>
            </a:r>
            <a:r>
              <a:rPr lang="en-US" dirty="0"/>
              <a:t>Numerous techniques are utilized and each requires a different degree of detail. The organization’s objectives and management’s concerns usually determine the techniques chosen. </a:t>
            </a:r>
            <a:endParaRPr dirty="0"/>
          </a:p>
        </p:txBody>
      </p:sp>
    </p:spTree>
    <p:extLst>
      <p:ext uri="{BB962C8B-B14F-4D97-AF65-F5344CB8AC3E}">
        <p14:creationId xmlns:p14="http://schemas.microsoft.com/office/powerpoint/2010/main" val="105862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pPr>
              <a:lnSpc>
                <a:spcPct val="110000"/>
              </a:lnSpc>
            </a:pPr>
            <a:r>
              <a:rPr lang="en-US" dirty="0"/>
              <a:t>When are they conducted?</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a:bodyPr>
          <a:lstStyle/>
          <a:p>
            <a:r>
              <a:rPr lang="en-US" dirty="0"/>
              <a:t>Every six months. There should be a </a:t>
            </a:r>
            <a:r>
              <a:rPr lang="en-US" dirty="0">
                <a:solidFill>
                  <a:srgbClr val="FF0000"/>
                </a:solidFill>
              </a:rPr>
              <a:t>verbal</a:t>
            </a:r>
            <a:r>
              <a:rPr lang="en-US" dirty="0"/>
              <a:t> mid-year discussion in April </a:t>
            </a:r>
            <a:r>
              <a:rPr lang="en-US" dirty="0">
                <a:solidFill>
                  <a:srgbClr val="FF0000"/>
                </a:solidFill>
              </a:rPr>
              <a:t>that is documented </a:t>
            </a:r>
            <a:r>
              <a:rPr lang="en-US" dirty="0"/>
              <a:t>and</a:t>
            </a:r>
            <a:r>
              <a:rPr lang="en-US" dirty="0">
                <a:solidFill>
                  <a:srgbClr val="FF0000"/>
                </a:solidFill>
              </a:rPr>
              <a:t> a written evaluation </a:t>
            </a:r>
            <a:r>
              <a:rPr lang="en-US" dirty="0"/>
              <a:t>in October.   The</a:t>
            </a:r>
            <a:r>
              <a:rPr lang="en-US" dirty="0">
                <a:solidFill>
                  <a:srgbClr val="FF0000"/>
                </a:solidFill>
              </a:rPr>
              <a:t> discussion </a:t>
            </a:r>
            <a:r>
              <a:rPr lang="en-US" dirty="0"/>
              <a:t>in April should define any improvements the employee needs to work on and extra support or training that may be needed for the employee.  The scores from the evaluations in October will be used by the Town Board to set merit raises for all evaluated employees. </a:t>
            </a:r>
            <a:endParaRPr dirty="0"/>
          </a:p>
        </p:txBody>
      </p:sp>
    </p:spTree>
    <p:extLst>
      <p:ext uri="{BB962C8B-B14F-4D97-AF65-F5344CB8AC3E}">
        <p14:creationId xmlns:p14="http://schemas.microsoft.com/office/powerpoint/2010/main" val="28455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pPr>
              <a:lnSpc>
                <a:spcPct val="110000"/>
              </a:lnSpc>
            </a:pPr>
            <a:r>
              <a:rPr lang="en-US" dirty="0"/>
              <a:t>Who is responsible for doing them? </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a:bodyPr>
          <a:lstStyle/>
          <a:p>
            <a:r>
              <a:rPr lang="en-US" dirty="0"/>
              <a:t>You are!</a:t>
            </a:r>
          </a:p>
          <a:p>
            <a:r>
              <a:rPr lang="en-US" dirty="0"/>
              <a:t>As a supervisor, you are responsible for helping your staff to improvement their performance.</a:t>
            </a:r>
          </a:p>
          <a:p>
            <a:r>
              <a:rPr lang="en-US" dirty="0"/>
              <a:t>As a subordinate, you are responsible for improving your own performance.</a:t>
            </a:r>
            <a:endParaRPr dirty="0"/>
          </a:p>
        </p:txBody>
      </p:sp>
    </p:spTree>
    <p:extLst>
      <p:ext uri="{BB962C8B-B14F-4D97-AF65-F5344CB8AC3E}">
        <p14:creationId xmlns:p14="http://schemas.microsoft.com/office/powerpoint/2010/main" val="198745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r>
              <a:rPr lang="en-US" dirty="0"/>
              <a:t>What does the process look like?</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277090"/>
            <a:ext cx="6130003" cy="6336145"/>
          </a:xfrm>
        </p:spPr>
        <p:txBody>
          <a:bodyPr anchor="ctr">
            <a:normAutofit fontScale="92500" lnSpcReduction="20000"/>
          </a:bodyPr>
          <a:lstStyle/>
          <a:p>
            <a:pPr marL="457200" indent="-457200">
              <a:buFont typeface="+mj-lt"/>
              <a:buAutoNum type="arabicPeriod"/>
            </a:pPr>
            <a:r>
              <a:rPr lang="en-US" dirty="0"/>
              <a:t>All year long, take note of any behavior above or below a “3 - Effective” rating. Make a note to file.</a:t>
            </a:r>
          </a:p>
          <a:p>
            <a:pPr marL="457200" indent="-457200">
              <a:buFont typeface="+mj-lt"/>
              <a:buAutoNum type="arabicPeriod"/>
            </a:pPr>
            <a:r>
              <a:rPr lang="en-US" dirty="0"/>
              <a:t>At mid-year the subordinate and supervisor</a:t>
            </a:r>
            <a:r>
              <a:rPr lang="en-US" dirty="0">
                <a:solidFill>
                  <a:srgbClr val="FF0000"/>
                </a:solidFill>
              </a:rPr>
              <a:t> sit down to discuss performance, areas of growth and any support needed.  This discussion must be documented with the date, a brief summary and signatures of all parties involved.   At year end, the supervisor fills out a written evaluation.  They then meet and discuss the evaluation. </a:t>
            </a:r>
            <a:r>
              <a:rPr lang="en-US" dirty="0"/>
              <a:t>The subordinate is given an opportunity to comment on the supervisor’s evaluation, after which it is submitted to the supervisor’s supervisor. </a:t>
            </a:r>
            <a:r>
              <a:rPr lang="en-US" dirty="0">
                <a:solidFill>
                  <a:srgbClr val="FF0000"/>
                </a:solidFill>
              </a:rPr>
              <a:t>Please note that the procedure lined out in this policy is the minimum requirement for evaluations.  Department Heads and Evaluators have the discretion to do more than the minimum such as having 2 or more written evaluations throughout the year, requiring a written self-evaluation as part of the process, etc.</a:t>
            </a:r>
          </a:p>
          <a:p>
            <a:pPr marL="457200" indent="-457200">
              <a:buFont typeface="+mj-lt"/>
              <a:buAutoNum type="arabicPeriod"/>
            </a:pPr>
            <a:r>
              <a:rPr lang="en-US" dirty="0"/>
              <a:t>The supervisor’s supervisor reviews the evaluation and discusses any concerns with the supervisor.</a:t>
            </a:r>
            <a:endParaRPr dirty="0"/>
          </a:p>
        </p:txBody>
      </p:sp>
    </p:spTree>
    <p:extLst>
      <p:ext uri="{BB962C8B-B14F-4D97-AF65-F5344CB8AC3E}">
        <p14:creationId xmlns:p14="http://schemas.microsoft.com/office/powerpoint/2010/main" val="1505706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4476" y="1600199"/>
            <a:ext cx="3539266" cy="4297680"/>
          </a:xfrm>
        </p:spPr>
        <p:txBody>
          <a:bodyPr anchor="ctr">
            <a:normAutofit/>
          </a:bodyPr>
          <a:lstStyle/>
          <a:p>
            <a:r>
              <a:rPr lang="en-US" dirty="0"/>
              <a:t>Things to AVOID DOING….</a:t>
            </a:r>
          </a:p>
        </p:txBody>
      </p:sp>
      <p:cxnSp>
        <p:nvCxnSpPr>
          <p:cNvPr id="11" name="Straight Connector 10">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24851" y="1600199"/>
            <a:ext cx="6130003" cy="4297680"/>
          </a:xfrm>
        </p:spPr>
        <p:txBody>
          <a:bodyPr anchor="ctr">
            <a:normAutofit fontScale="92500"/>
          </a:bodyPr>
          <a:lstStyle/>
          <a:p>
            <a:r>
              <a:rPr lang="en-US" dirty="0"/>
              <a:t>Giving all 5’s or all 3’s – we all have areas of strength and areas of growth – a score of all 5’s communicates that the evaluation is not accurate because nobody is perfect</a:t>
            </a:r>
          </a:p>
          <a:p>
            <a:r>
              <a:rPr lang="en-US" dirty="0"/>
              <a:t>Giving a score without any comments to back up why that score was given</a:t>
            </a:r>
          </a:p>
          <a:p>
            <a:r>
              <a:rPr lang="en-US" dirty="0"/>
              <a:t>Giving higher scores than deserved to avoid having an uncomfortable conversation – this is meant to help support employees who are struggling in certain areas so we must be upfront and honest in our evaluation</a:t>
            </a:r>
          </a:p>
          <a:p>
            <a:r>
              <a:rPr lang="en-US" dirty="0"/>
              <a:t>Giving higher scores than deserved because you like the person</a:t>
            </a:r>
          </a:p>
          <a:p>
            <a:pPr marL="0" indent="0">
              <a:buNone/>
            </a:pPr>
            <a:endParaRPr lang="en-US" dirty="0"/>
          </a:p>
        </p:txBody>
      </p:sp>
    </p:spTree>
    <p:extLst>
      <p:ext uri="{BB962C8B-B14F-4D97-AF65-F5344CB8AC3E}">
        <p14:creationId xmlns:p14="http://schemas.microsoft.com/office/powerpoint/2010/main" val="203794994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Web7AFA</Template>
  <TotalTime>41</TotalTime>
  <Words>782</Words>
  <Application>Microsoft Office PowerPoint</Application>
  <PresentationFormat>Widescreen</PresentationFormat>
  <Paragraphs>48</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Gill Sans MT</vt:lpstr>
      <vt:lpstr>Segoe UI</vt:lpstr>
      <vt:lpstr>Segoe UI Semilight</vt:lpstr>
      <vt:lpstr>Gallery</vt:lpstr>
      <vt:lpstr>Performance appraisal</vt:lpstr>
      <vt:lpstr>Contents</vt:lpstr>
      <vt:lpstr>What is a Performance Appraisal?</vt:lpstr>
      <vt:lpstr>What is our objective in doing performance Appraisals?</vt:lpstr>
      <vt:lpstr>Why are we doing performance appraisals?</vt:lpstr>
      <vt:lpstr>When are they conducted?</vt:lpstr>
      <vt:lpstr>Who is responsible for doing them? </vt:lpstr>
      <vt:lpstr>What does the process look like?</vt:lpstr>
      <vt:lpstr>Things to AVOID DOING….</vt:lpstr>
      <vt:lpstr>Is that 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your outline to get started</dc:title>
  <dc:creator>Norman Rasmussen</dc:creator>
  <cp:lastModifiedBy>Clerk</cp:lastModifiedBy>
  <cp:revision>18</cp:revision>
  <cp:lastPrinted>2022-04-14T13:30:25Z</cp:lastPrinted>
  <dcterms:created xsi:type="dcterms:W3CDTF">2019-05-04T20:48:29Z</dcterms:created>
  <dcterms:modified xsi:type="dcterms:W3CDTF">2025-08-08T21:08:59Z</dcterms:modified>
</cp:coreProperties>
</file>